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3" r:id="rId4"/>
    <p:sldId id="259" r:id="rId5"/>
    <p:sldId id="264" r:id="rId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65458-1AB7-4A61-BFF0-F39D6EC397D9}" type="datetimeFigureOut">
              <a:rPr lang="sr-Latn-RS" smtClean="0"/>
              <a:t>9.8.2020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4542-A870-48E9-95C8-CDC866EF180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5545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65458-1AB7-4A61-BFF0-F39D6EC397D9}" type="datetimeFigureOut">
              <a:rPr lang="sr-Latn-RS" smtClean="0"/>
              <a:t>9.8.2020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4542-A870-48E9-95C8-CDC866EF180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2855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65458-1AB7-4A61-BFF0-F39D6EC397D9}" type="datetimeFigureOut">
              <a:rPr lang="sr-Latn-RS" smtClean="0"/>
              <a:t>9.8.2020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4542-A870-48E9-95C8-CDC866EF180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1967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65458-1AB7-4A61-BFF0-F39D6EC397D9}" type="datetimeFigureOut">
              <a:rPr lang="sr-Latn-RS" smtClean="0"/>
              <a:t>9.8.2020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4542-A870-48E9-95C8-CDC866EF180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0219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65458-1AB7-4A61-BFF0-F39D6EC397D9}" type="datetimeFigureOut">
              <a:rPr lang="sr-Latn-RS" smtClean="0"/>
              <a:t>9.8.2020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4542-A870-48E9-95C8-CDC866EF180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7353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65458-1AB7-4A61-BFF0-F39D6EC397D9}" type="datetimeFigureOut">
              <a:rPr lang="sr-Latn-RS" smtClean="0"/>
              <a:t>9.8.2020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4542-A870-48E9-95C8-CDC866EF180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7446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65458-1AB7-4A61-BFF0-F39D6EC397D9}" type="datetimeFigureOut">
              <a:rPr lang="sr-Latn-RS" smtClean="0"/>
              <a:t>9.8.2020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4542-A870-48E9-95C8-CDC866EF180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9267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65458-1AB7-4A61-BFF0-F39D6EC397D9}" type="datetimeFigureOut">
              <a:rPr lang="sr-Latn-RS" smtClean="0"/>
              <a:t>9.8.2020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4542-A870-48E9-95C8-CDC866EF180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4184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65458-1AB7-4A61-BFF0-F39D6EC397D9}" type="datetimeFigureOut">
              <a:rPr lang="sr-Latn-RS" smtClean="0"/>
              <a:t>9.8.2020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4542-A870-48E9-95C8-CDC866EF180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8304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65458-1AB7-4A61-BFF0-F39D6EC397D9}" type="datetimeFigureOut">
              <a:rPr lang="sr-Latn-RS" smtClean="0"/>
              <a:t>9.8.2020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4542-A870-48E9-95C8-CDC866EF180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5278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65458-1AB7-4A61-BFF0-F39D6EC397D9}" type="datetimeFigureOut">
              <a:rPr lang="sr-Latn-RS" smtClean="0"/>
              <a:t>9.8.2020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4542-A870-48E9-95C8-CDC866EF180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9102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65458-1AB7-4A61-BFF0-F39D6EC397D9}" type="datetimeFigureOut">
              <a:rPr lang="sr-Latn-RS" smtClean="0"/>
              <a:t>9.8.2020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14542-A870-48E9-95C8-CDC866EF180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53121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sr.wikipedia.org/wiki/%D0%9F%D1%87%D0%B5%D0%BB%D0%B0" TargetMode="External"/><Relationship Id="rId13" Type="http://schemas.openxmlformats.org/officeDocument/2006/relationships/image" Target="../media/image2.png"/><Relationship Id="rId3" Type="http://schemas.openxmlformats.org/officeDocument/2006/relationships/hyperlink" Target="https://sr.wikipedia.org/wiki/%D0%9E%D0%BF%D0%BB%D0%BE%D0%B4%D1%9A%D0%B0" TargetMode="External"/><Relationship Id="rId7" Type="http://schemas.openxmlformats.org/officeDocument/2006/relationships/hyperlink" Target="https://sr.wikipedia.org/wiki/%D0%9F%D1%82%D0%B8%D1%86%D0%B0" TargetMode="External"/><Relationship Id="rId12" Type="http://schemas.openxmlformats.org/officeDocument/2006/relationships/hyperlink" Target="https://sr.wikipedia.org/wiki/%D0%92%D0%B5%D1%82%D0%B0%D1%80" TargetMode="External"/><Relationship Id="rId2" Type="http://schemas.openxmlformats.org/officeDocument/2006/relationships/hyperlink" Target="https://sr.wikipedia.org/wiki/Opra%C5%A1ivanj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r.wikipedia.org/wiki/%D0%A2%D1%83%D1%87%D0%B0%D0%BA" TargetMode="External"/><Relationship Id="rId11" Type="http://schemas.openxmlformats.org/officeDocument/2006/relationships/hyperlink" Target="https://sr.wikipedia.org/wiki/%D0%9C%D0%BE%D1%99%D0%B0%D1%86" TargetMode="External"/><Relationship Id="rId5" Type="http://schemas.openxmlformats.org/officeDocument/2006/relationships/hyperlink" Target="https://sr.wikipedia.org/wiki/%D0%9F%D1%80%D0%B0%D1%88%D0%BD%D0%B8%D0%BA" TargetMode="External"/><Relationship Id="rId15" Type="http://schemas.openxmlformats.org/officeDocument/2006/relationships/image" Target="../media/image4.png"/><Relationship Id="rId10" Type="http://schemas.openxmlformats.org/officeDocument/2006/relationships/hyperlink" Target="https://sr.wikipedia.org/wiki/%D0%9B%D0%B5%D0%BF%D1%82%D0%B8%D1%80" TargetMode="External"/><Relationship Id="rId4" Type="http://schemas.openxmlformats.org/officeDocument/2006/relationships/hyperlink" Target="https://sr.wikipedia.org/wiki/%D0%9F%D0%BE%D0%BB%D0%B5%D0%BD" TargetMode="External"/><Relationship Id="rId9" Type="http://schemas.openxmlformats.org/officeDocument/2006/relationships/hyperlink" Target="https://sr.wikipedia.org/wiki/%D0%A1%D0%BB%D0%B5%D0%BF%D0%B8_%D0%BC%D0%B8%D1%88%D0%B5%D0%B2%D0%B8" TargetMode="External"/><Relationship Id="rId1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RspaqxcYKTU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wIqr-Z4Jn50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0383" y="720080"/>
            <a:ext cx="1041323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sr-Latn-RS" sz="6600" b="1" cap="none" spc="0" dirty="0" smtClean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ZAŠTO SU PČELE VAŽNE</a:t>
            </a:r>
            <a:endParaRPr lang="en-US" sz="6600" b="1" cap="none" spc="0" dirty="0">
              <a:ln/>
              <a:solidFill>
                <a:schemeClr val="accent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4943" y="1960289"/>
            <a:ext cx="5804115" cy="3866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10525" y="6191250"/>
            <a:ext cx="3562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Danijela Krgović</a:t>
            </a:r>
            <a:endParaRPr lang="sr-Latn-RS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70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949" y="154983"/>
            <a:ext cx="112827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Polinacija</a:t>
            </a:r>
            <a:r>
              <a:rPr lang="sr-Latn-RS" sz="2400" dirty="0"/>
              <a:t>(</a:t>
            </a:r>
            <a:r>
              <a:rPr lang="sr-Latn-RS" sz="2400" dirty="0">
                <a:hlinkClick r:id="rId2" tooltip="Oprašivanje"/>
              </a:rPr>
              <a:t>oprašivanje</a:t>
            </a:r>
            <a:r>
              <a:rPr lang="sr-Latn-RS" sz="2400" dirty="0"/>
              <a:t> i </a:t>
            </a:r>
            <a:r>
              <a:rPr lang="sr-Latn-RS" sz="2400" dirty="0">
                <a:hlinkClick r:id="rId3" tooltip="Оплодња"/>
              </a:rPr>
              <a:t>oplodnja</a:t>
            </a:r>
            <a:r>
              <a:rPr lang="sr-Latn-RS" sz="2400" dirty="0"/>
              <a:t>) je prirodan proces prenošenja </a:t>
            </a:r>
            <a:r>
              <a:rPr lang="sr-Latn-RS" sz="2400" dirty="0">
                <a:hlinkClick r:id="rId4" tooltip="Полен"/>
              </a:rPr>
              <a:t>polena</a:t>
            </a:r>
            <a:r>
              <a:rPr lang="sr-Latn-RS" sz="2400" dirty="0"/>
              <a:t> sa </a:t>
            </a:r>
            <a:r>
              <a:rPr lang="sr-Latn-RS" sz="2400" dirty="0">
                <a:hlinkClick r:id="rId5" tooltip="Прашник"/>
              </a:rPr>
              <a:t>prašnika</a:t>
            </a:r>
            <a:r>
              <a:rPr lang="sr-Latn-RS" sz="2400" dirty="0"/>
              <a:t> na </a:t>
            </a:r>
            <a:r>
              <a:rPr lang="sr-Latn-RS" sz="2400" dirty="0">
                <a:hlinkClick r:id="rId6" tooltip="Тучак"/>
              </a:rPr>
              <a:t>tučke</a:t>
            </a:r>
            <a:r>
              <a:rPr lang="sr-Latn-RS" sz="2400" dirty="0"/>
              <a:t> zahvaljujući kom je omogućen opstanak biljaka koje se razmnožavaju na taj način. Polinacija se dešava kada se polen premešta unutar cveća ili prenosi sa cveta u cvet pomoću </a:t>
            </a:r>
            <a:r>
              <a:rPr lang="sr-Latn-RS" sz="2400" dirty="0">
                <a:hlinkClick r:id="rId7" tooltip="Птица"/>
              </a:rPr>
              <a:t>ptica</a:t>
            </a:r>
            <a:r>
              <a:rPr lang="sr-Latn-RS" sz="2400" dirty="0"/>
              <a:t>, </a:t>
            </a:r>
            <a:r>
              <a:rPr lang="sr-Latn-RS" sz="2400" dirty="0">
                <a:hlinkClick r:id="rId8" tooltip="Пчела"/>
              </a:rPr>
              <a:t>pčela</a:t>
            </a:r>
            <a:r>
              <a:rPr lang="sr-Latn-RS" sz="2400" dirty="0"/>
              <a:t>, </a:t>
            </a:r>
            <a:r>
              <a:rPr lang="sr-Latn-RS" sz="2400" dirty="0">
                <a:hlinkClick r:id="rId9" tooltip="Слепи мишеви"/>
              </a:rPr>
              <a:t>slepih miševa</a:t>
            </a:r>
            <a:r>
              <a:rPr lang="sr-Latn-RS" sz="2400" dirty="0"/>
              <a:t>, </a:t>
            </a:r>
            <a:r>
              <a:rPr lang="sr-Latn-RS" sz="2400" dirty="0">
                <a:hlinkClick r:id="rId10" tooltip="Лептир"/>
              </a:rPr>
              <a:t>leptira</a:t>
            </a:r>
            <a:r>
              <a:rPr lang="sr-Latn-RS" sz="2400" dirty="0"/>
              <a:t>, </a:t>
            </a:r>
            <a:r>
              <a:rPr lang="sr-Latn-RS" sz="2400" dirty="0">
                <a:hlinkClick r:id="rId11" tooltip="Мољац"/>
              </a:rPr>
              <a:t>moljaca</a:t>
            </a:r>
            <a:r>
              <a:rPr lang="sr-Latn-RS" sz="2400" dirty="0"/>
              <a:t> ili drugih životinja, ili </a:t>
            </a:r>
            <a:r>
              <a:rPr lang="sr-Latn-RS" sz="2400" dirty="0">
                <a:hlinkClick r:id="rId12" tooltip="Ветар"/>
              </a:rPr>
              <a:t>vetrom</a:t>
            </a:r>
            <a:endParaRPr 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Latn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06345" y="2207647"/>
            <a:ext cx="3547175" cy="23647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9367" y="2030277"/>
            <a:ext cx="3282293" cy="22864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66451" y="3531709"/>
            <a:ext cx="4577169" cy="304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3369" y="387457"/>
            <a:ext cx="94849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Kako 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 među oprašivačima najzastupljeniji insekti, na prvom mestu </a:t>
            </a:r>
            <a:r>
              <a:rPr lang="sr-Latn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pčele, 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njihovog prisustva i realizacije polinacije zavisi reprodukcija širokog spektra biljnih vrsta, uključujući i poljoprivredne kulture. </a:t>
            </a:r>
            <a:endParaRPr lang="sr-Latn-RS" dirty="0"/>
          </a:p>
        </p:txBody>
      </p:sp>
      <p:sp>
        <p:nvSpPr>
          <p:cNvPr id="3" name="TextBox 2"/>
          <p:cNvSpPr txBox="1"/>
          <p:nvPr/>
        </p:nvSpPr>
        <p:spPr>
          <a:xfrm>
            <a:off x="1983782" y="5211910"/>
            <a:ext cx="85550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Evo </a:t>
            </a:r>
            <a:r>
              <a:rPr lang="sr-Latn-R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zašto 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 </a:t>
            </a:r>
            <a:r>
              <a:rPr lang="sr-Latn-R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pčele 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med toliko korisni, a na ivici su izumiranja..</a:t>
            </a:r>
          </a:p>
          <a:p>
            <a:r>
              <a:rPr lang="sr-Latn-RS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https://www.youtube.com/watch?v=RspaqxcYKTU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sr-Latn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2136" y="1850017"/>
            <a:ext cx="5424407" cy="309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31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0322" y="5408907"/>
            <a:ext cx="66022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 NAUKA Kako pčele prave med? 🐝</a:t>
            </a:r>
            <a:endParaRPr 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sr-Latn-R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sr-Latn-RS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://www.youtube.com/watch?v=wIqr-Z4Jn50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sr-Latn-R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4083" y="949028"/>
            <a:ext cx="8854756" cy="424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68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632" y="1444848"/>
            <a:ext cx="5324700" cy="28398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3528" y="3943727"/>
            <a:ext cx="248818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sr-Latn-RS" sz="6600" b="1" cap="none" spc="0" dirty="0" smtClean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KRAJ</a:t>
            </a:r>
            <a:endParaRPr lang="en-US" sz="6600" b="1" cap="none" spc="0" dirty="0">
              <a:ln/>
              <a:solidFill>
                <a:schemeClr val="accent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7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122</Words>
  <Application>Microsoft Office PowerPoint</Application>
  <PresentationFormat>Widescreen</PresentationFormat>
  <Paragraphs>10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Miša</dc:creator>
  <cp:lastModifiedBy>Miša</cp:lastModifiedBy>
  <cp:revision>10</cp:revision>
  <dcterms:created xsi:type="dcterms:W3CDTF">2020-05-10T21:21:13Z</dcterms:created>
  <dcterms:modified xsi:type="dcterms:W3CDTF">2020-08-09T19:32:11Z</dcterms:modified>
</cp:coreProperties>
</file>